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9" r:id="rId2"/>
    <p:sldId id="326" r:id="rId3"/>
    <p:sldId id="328" r:id="rId4"/>
    <p:sldId id="327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9" r:id="rId15"/>
    <p:sldId id="338" r:id="rId16"/>
    <p:sldId id="340" r:id="rId17"/>
    <p:sldId id="341" r:id="rId18"/>
    <p:sldId id="343" r:id="rId19"/>
    <p:sldId id="344" r:id="rId20"/>
    <p:sldId id="345" r:id="rId21"/>
    <p:sldId id="346" r:id="rId22"/>
    <p:sldId id="347" r:id="rId23"/>
    <p:sldId id="265" r:id="rId24"/>
  </p:sldIdLst>
  <p:sldSz cx="18288000" cy="10287000"/>
  <p:notesSz cx="6797675" cy="99298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dia New" panose="020B0304020202020204" pitchFamily="34" charset="-34"/>
      <p:regular r:id="rId31"/>
      <p:bold r:id="rId32"/>
      <p:italic r:id="rId33"/>
      <p:boldItalic r:id="rId34"/>
    </p:embeddedFont>
    <p:embeddedFont>
      <p:font typeface="Bryndan Write" panose="020B0604020202020204" charset="0"/>
      <p:regular r:id="rId35"/>
    </p:embeddedFont>
    <p:embeddedFont>
      <p:font typeface="Poppin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C68"/>
    <a:srgbClr val="FBABF1"/>
    <a:srgbClr val="33B382"/>
    <a:srgbClr val="BD99D3"/>
    <a:srgbClr val="70D6AF"/>
    <a:srgbClr val="F8D98C"/>
    <a:srgbClr val="FF99FF"/>
    <a:srgbClr val="F4C246"/>
    <a:srgbClr val="FFCCFF"/>
    <a:srgbClr val="5E3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0" autoAdjust="0"/>
    <p:restoredTop sz="94622" autoAdjust="0"/>
  </p:normalViewPr>
  <p:slideViewPr>
    <p:cSldViewPr>
      <p:cViewPr>
        <p:scale>
          <a:sx n="50" d="100"/>
          <a:sy n="50" d="100"/>
        </p:scale>
        <p:origin x="43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2D08C-90C8-4BC5-A901-D5A5B0B0618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359F5-5898-4EC3-B3E4-4F346E3D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4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3C22A-1CB8-44A3-B0D8-6319783E928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6ECCF-E18F-4DC3-8D9A-A0B288EE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6ECCF-E18F-4DC3-8D9A-A0B288EE07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3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6.png"/><Relationship Id="rId23" Type="http://schemas.openxmlformats.org/officeDocument/2006/relationships/image" Target="../media/image5.png"/><Relationship Id="rId4" Type="http://schemas.openxmlformats.org/officeDocument/2006/relationships/image" Target="../media/image3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4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0.svg"/><Relationship Id="rId24" Type="http://schemas.openxmlformats.org/officeDocument/2006/relationships/image" Target="../media/image47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40.png"/><Relationship Id="rId19" Type="http://schemas.openxmlformats.org/officeDocument/2006/relationships/image" Target="../media/image18.svg"/><Relationship Id="rId4" Type="http://schemas.openxmlformats.org/officeDocument/2006/relationships/image" Target="../media/image38.png"/><Relationship Id="rId9" Type="http://schemas.openxmlformats.org/officeDocument/2006/relationships/image" Target="../media/image8.svg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6.png"/><Relationship Id="rId23" Type="http://schemas.openxmlformats.org/officeDocument/2006/relationships/image" Target="../media/image5.png"/><Relationship Id="rId4" Type="http://schemas.openxmlformats.org/officeDocument/2006/relationships/image" Target="../media/image3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3" Type="http://schemas.openxmlformats.org/officeDocument/2006/relationships/image" Target="../media/image13.pn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706570"/>
              </p:ext>
            </p:extLst>
          </p:nvPr>
        </p:nvGraphicFramePr>
        <p:xfrm>
          <a:off x="811372" y="800100"/>
          <a:ext cx="16594427" cy="923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5593">
                  <a:extLst>
                    <a:ext uri="{9D8B030D-6E8A-4147-A177-3AD203B41FA5}">
                      <a16:colId xmlns:a16="http://schemas.microsoft.com/office/drawing/2014/main" val="21687858"/>
                    </a:ext>
                  </a:extLst>
                </a:gridCol>
                <a:gridCol w="13748834">
                  <a:extLst>
                    <a:ext uri="{9D8B030D-6E8A-4147-A177-3AD203B41FA5}">
                      <a16:colId xmlns:a16="http://schemas.microsoft.com/office/drawing/2014/main" val="76154843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1. </a:t>
                      </a: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กระบวนการ (</a:t>
                      </a:r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Process)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SOP-05 Shipment Process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- Transfer Oder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26691132"/>
                  </a:ext>
                </a:extLst>
              </a:tr>
              <a:tr h="1246567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2. </a:t>
                      </a: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ข้อมูลที่ต้องใช้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In put)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แผนการผลิต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Code Part number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ของวัตถุดิบหรือสารที่ต้องการโอนย้าย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สูตรการผลิต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ปริมาณวัตถุดิบหรือสารที่ต้องการโอนย้าย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54712708"/>
                  </a:ext>
                </a:extLst>
              </a:tr>
              <a:tr h="1688527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3.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ขั้นตอนย่อย 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Sub process)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การสร้าง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Transfer order entry</a:t>
                      </a:r>
                      <a:endParaRPr lang="th-TH" sz="330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การเลือกรายการวัตถุดิบหรือสารที่ต้องการโอนย้าย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การคีย์ปริมาณวัตถุดิบหรือสารที่ต้องการโอนย้าย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การรับเข้าวัตถุดิบหรือสารที่ได้รับการโอนย้ายแล้ว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656092378"/>
                  </a:ext>
                </a:extLst>
              </a:tr>
              <a:tr h="2148840">
                <a:tc>
                  <a:txBody>
                    <a:bodyPr/>
                    <a:lstStyle/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4. ความเสี่ยง </a:t>
                      </a:r>
                    </a:p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Risk)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R1.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+mn-cs"/>
                        </a:rPr>
                        <a:t>เลือกรายการวัตถุดิบหรือสารที่ต้องการโอนย้ายไม่ถูกต้อง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R2.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การคีย์ปริมาณสารที่ต้องการโอนย้ายไม่ถูกต้อง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R3.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เลือกสถานที่รับไม่ถูกต้อง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R4.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เลือกวันที่ต้องการไม่ถูกต้อง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22928533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5. จุดควบคุม</a:t>
                      </a: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Control point)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ตรวจสอบความถูกต้องของรายการวัตถุดิบหรือสารที่ต้องการในใบ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Transfer Pack</a:t>
                      </a:r>
                      <a:endParaRPr lang="th-TH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342900" indent="-342900">
                        <a:buAutoNum type="arabicParenBoth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ตรวจสอบความถูกต้องของปริมาณวัตถุดิบหรือสารที่ต้องการในใบ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Transfer Pack</a:t>
                      </a:r>
                      <a:endParaRPr lang="th-TH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ตรวจสอบความถูกต้องของสถานที่รับและวันที่ต้องการ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+mn-cs"/>
                        </a:rPr>
                        <a:t>ในใบ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Transfer Pack</a:t>
                      </a:r>
                      <a:endParaRPr lang="th-TH" sz="3300" baseline="0" dirty="0" smtClean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987145266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96593"/>
            <a:ext cx="9899586" cy="676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SOP-05 Shipment Process - Transfer Order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14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531" y="3468215"/>
            <a:ext cx="7052152" cy="33505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439369" y="3938951"/>
            <a:ext cx="1675459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คลิก </a:t>
            </a:r>
            <a:r>
              <a:rPr lang="en-US" sz="3200" b="1" dirty="0" smtClean="0">
                <a:latin typeface="Cordia New" panose="020B0304020202020204" pitchFamily="34" charset="-34"/>
              </a:rPr>
              <a:t>Search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5846270" y="3983726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50999" y="4739530"/>
            <a:ext cx="1539568" cy="405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Left Arrow 10"/>
          <p:cNvSpPr/>
          <p:nvPr/>
        </p:nvSpPr>
        <p:spPr>
          <a:xfrm>
            <a:off x="9958320" y="5388048"/>
            <a:ext cx="1381742" cy="11945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63" y="331930"/>
            <a:ext cx="8539082" cy="78435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58000" y="4282778"/>
            <a:ext cx="1143000" cy="1317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866397" y="2738020"/>
            <a:ext cx="9030221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ถ้าขึ้นเครื่องหมายถูก (/) แบบนี้แสดงว่าหมายเลขโอนย้ายนั้นถูก </a:t>
            </a:r>
            <a:r>
              <a:rPr lang="en-US" sz="3200" b="1" dirty="0" smtClean="0">
                <a:latin typeface="Cordia New" panose="020B0304020202020204" pitchFamily="34" charset="-34"/>
              </a:rPr>
              <a:t>Ship </a:t>
            </a:r>
            <a:r>
              <a:rPr lang="th-TH" sz="3200" b="1" dirty="0" smtClean="0">
                <a:latin typeface="Cordia New" panose="020B0304020202020204" pitchFamily="34" charset="-34"/>
              </a:rPr>
              <a:t>ไปเรียบร้อยแล้ว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1" y="3983726"/>
            <a:ext cx="8934215" cy="436017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Down Arrow 14"/>
          <p:cNvSpPr/>
          <p:nvPr/>
        </p:nvSpPr>
        <p:spPr>
          <a:xfrm>
            <a:off x="6858000" y="3607813"/>
            <a:ext cx="1143000" cy="751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9198446" y="6646441"/>
            <a:ext cx="307187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หลังคลิก </a:t>
            </a:r>
            <a:r>
              <a:rPr lang="en-US" sz="3200" b="1" dirty="0" smtClean="0">
                <a:latin typeface="Cordia New" panose="020B0304020202020204" pitchFamily="34" charset="-34"/>
              </a:rPr>
              <a:t>Search </a:t>
            </a:r>
            <a:r>
              <a:rPr lang="th-TH" sz="3200" b="1" dirty="0" smtClean="0">
                <a:latin typeface="Cordia New" panose="020B0304020202020204" pitchFamily="34" charset="-34"/>
              </a:rPr>
              <a:t>จะได้หน้าต่างข้างล่างนี้มา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00200" y="6260870"/>
            <a:ext cx="4948791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เลือกรายการที่จะ </a:t>
            </a:r>
            <a:r>
              <a:rPr lang="en-US" sz="3200" b="1" dirty="0" smtClean="0">
                <a:latin typeface="Cordia New" panose="020B0304020202020204" pitchFamily="34" charset="-34"/>
              </a:rPr>
              <a:t>Ship &gt;&gt; Double Click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2606229" y="6059610"/>
            <a:ext cx="484632" cy="3234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 18"/>
          <p:cNvSpPr/>
          <p:nvPr/>
        </p:nvSpPr>
        <p:spPr>
          <a:xfrm>
            <a:off x="1228969" y="593768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2.4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19" t="10616" r="1814" b="17331"/>
          <a:stretch/>
        </p:blipFill>
        <p:spPr>
          <a:xfrm>
            <a:off x="998904" y="1485901"/>
            <a:ext cx="7912440" cy="662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46467" y="266699"/>
            <a:ext cx="86565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latin typeface="Cordia New" panose="020B0304020202020204" pitchFamily="34" charset="-34"/>
              </a:rPr>
              <a:t>Line Tab &gt; </a:t>
            </a:r>
            <a:r>
              <a:rPr lang="th-TH" sz="4400" b="1" dirty="0" smtClean="0">
                <a:latin typeface="Cordia New" panose="020B0304020202020204" pitchFamily="34" charset="-34"/>
              </a:rPr>
              <a:t>กด </a:t>
            </a:r>
            <a:r>
              <a:rPr lang="en-US" sz="4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New</a:t>
            </a:r>
            <a:endParaRPr lang="en-US" sz="4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0575" y="26669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99104" y="1607640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208704" y="7048500"/>
            <a:ext cx="4878925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หลัง </a:t>
            </a:r>
            <a:r>
              <a:rPr lang="en-US" sz="3200" b="1" dirty="0" smtClean="0">
                <a:latin typeface="Cordia New" panose="020B0304020202020204" pitchFamily="34" charset="-34"/>
              </a:rPr>
              <a:t>double click </a:t>
            </a:r>
            <a:r>
              <a:rPr lang="th-TH" sz="3200" b="1" dirty="0" smtClean="0">
                <a:latin typeface="Cordia New" panose="020B0304020202020204" pitchFamily="34" charset="-34"/>
              </a:rPr>
              <a:t>รายการที่จะ </a:t>
            </a:r>
            <a:r>
              <a:rPr lang="en-US" sz="3200" b="1" dirty="0" smtClean="0">
                <a:latin typeface="Cordia New" panose="020B0304020202020204" pitchFamily="34" charset="-34"/>
              </a:rPr>
              <a:t>ship </a:t>
            </a:r>
            <a:r>
              <a:rPr lang="th-TH" sz="3200" b="1" dirty="0" smtClean="0">
                <a:latin typeface="Cordia New" panose="020B0304020202020204" pitchFamily="34" charset="-34"/>
              </a:rPr>
              <a:t>แล้วจะได้หน้าต่างนี้มา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208" t="3963" r="11539" b="30439"/>
          <a:stretch/>
        </p:blipFill>
        <p:spPr>
          <a:xfrm>
            <a:off x="8610600" y="2781300"/>
            <a:ext cx="9526270" cy="56417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69441" y="4077558"/>
            <a:ext cx="118173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New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23489" y="2029300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42187" y="2033807"/>
            <a:ext cx="185820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Line Tab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298941" y="4077558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617976" y="2945474"/>
            <a:ext cx="449824" cy="445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Up Arrow 15"/>
          <p:cNvSpPr/>
          <p:nvPr/>
        </p:nvSpPr>
        <p:spPr>
          <a:xfrm>
            <a:off x="8600572" y="3545746"/>
            <a:ext cx="484632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5488406" y="5602185"/>
            <a:ext cx="2436393" cy="379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6548179" y="6043940"/>
            <a:ext cx="206979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เลือกวันที่จะ </a:t>
            </a:r>
            <a:r>
              <a:rPr lang="en-US" sz="2800" b="1" dirty="0" smtClean="0">
                <a:latin typeface="Cordia New" panose="020B0304020202020204" pitchFamily="34" charset="-34"/>
              </a:rPr>
              <a:t>Ship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96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06" r="9764" b="28496"/>
          <a:stretch/>
        </p:blipFill>
        <p:spPr>
          <a:xfrm>
            <a:off x="600575" y="1713249"/>
            <a:ext cx="102108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6468" y="471904"/>
            <a:ext cx="8835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latin typeface="Cordia New" panose="020B0304020202020204" pitchFamily="34" charset="-34"/>
              </a:rPr>
              <a:t>Transfer Order No. &gt; Search &gt; </a:t>
            </a:r>
            <a:r>
              <a:rPr lang="th-TH" sz="4400" b="1" dirty="0" smtClean="0">
                <a:latin typeface="Cordia New" panose="020B0304020202020204" pitchFamily="34" charset="-34"/>
              </a:rPr>
              <a:t>เลือกรายการ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848101"/>
            <a:ext cx="198120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817038"/>
            <a:ext cx="7173026" cy="6588798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399964" y="318197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8662" y="3186484"/>
            <a:ext cx="308610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Transfer Order No.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40914" y="483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65840" y="4152900"/>
            <a:ext cx="1460160" cy="3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 13"/>
          <p:cNvSpPr/>
          <p:nvPr/>
        </p:nvSpPr>
        <p:spPr>
          <a:xfrm>
            <a:off x="15585743" y="3468055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3.4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204441" y="3472562"/>
            <a:ext cx="149592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Search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17477" y="7277100"/>
            <a:ext cx="668288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16"/>
          <p:cNvSpPr/>
          <p:nvPr/>
        </p:nvSpPr>
        <p:spPr>
          <a:xfrm>
            <a:off x="10997919" y="7768450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3.5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680984" y="7730094"/>
            <a:ext cx="177805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เลือกรายการ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0287000" y="4991099"/>
            <a:ext cx="990600" cy="68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691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583" t="7778" r="23750" b="32963"/>
          <a:stretch/>
        </p:blipFill>
        <p:spPr>
          <a:xfrm>
            <a:off x="382734" y="1409700"/>
            <a:ext cx="1036320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6468" y="471904"/>
            <a:ext cx="8835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latin typeface="Cordia New" panose="020B0304020202020204" pitchFamily="34" charset="-34"/>
              </a:rPr>
              <a:t>Line &gt; </a:t>
            </a:r>
            <a:r>
              <a:rPr lang="th-TH" sz="4400" b="1" dirty="0" smtClean="0">
                <a:latin typeface="Cordia New" panose="020B0304020202020204" pitchFamily="34" charset="-34"/>
              </a:rPr>
              <a:t>กด </a:t>
            </a:r>
            <a:r>
              <a:rPr lang="en-US" sz="4400" b="1" dirty="0" smtClean="0">
                <a:latin typeface="Cordia New" panose="020B0304020202020204" pitchFamily="34" charset="-34"/>
              </a:rPr>
              <a:t>Search &gt; </a:t>
            </a:r>
            <a:r>
              <a:rPr lang="th-TH" sz="4400" b="1" dirty="0" smtClean="0">
                <a:latin typeface="Cordia New" panose="020B0304020202020204" pitchFamily="34" charset="-34"/>
              </a:rPr>
              <a:t>เลือกรายการที่ขึ้นมา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40914" y="483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771900"/>
            <a:ext cx="198120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050275" y="427942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4.1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3340" y="4241073"/>
            <a:ext cx="130516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Line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70" y="2585334"/>
            <a:ext cx="7845848" cy="720681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0053852" y="4991100"/>
            <a:ext cx="990600" cy="68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6256124" y="4090948"/>
            <a:ext cx="1574675" cy="366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6334877" y="3423280"/>
            <a:ext cx="149592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Search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5716124" y="3468055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4.2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18613" y="6515100"/>
            <a:ext cx="7827605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reeform 19"/>
          <p:cNvSpPr/>
          <p:nvPr/>
        </p:nvSpPr>
        <p:spPr>
          <a:xfrm>
            <a:off x="10646982" y="7067765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4.3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277600" y="7067765"/>
            <a:ext cx="5487400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เลือกรายการที่ขึ้นมา </a:t>
            </a:r>
          </a:p>
          <a:p>
            <a:r>
              <a:rPr lang="th-TH" sz="3200" b="1" dirty="0" smtClean="0">
                <a:latin typeface="Cordia New" panose="020B0304020202020204" pitchFamily="34" charset="-34"/>
              </a:rPr>
              <a:t>(ระบบจะขึ้นรายการที่เราทำไว้รายการเดียว)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50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9" t="3733" r="8418" b="27260"/>
          <a:stretch/>
        </p:blipFill>
        <p:spPr>
          <a:xfrm>
            <a:off x="429021" y="2086118"/>
            <a:ext cx="12181946" cy="73939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5042" y="7453570"/>
            <a:ext cx="2971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reeform 6"/>
          <p:cNvSpPr/>
          <p:nvPr/>
        </p:nvSpPr>
        <p:spPr>
          <a:xfrm>
            <a:off x="340914" y="483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6468" y="471904"/>
            <a:ext cx="88357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>
                <a:latin typeface="Cordia New" panose="020B0304020202020204" pitchFamily="34" charset="-34"/>
              </a:rPr>
              <a:t>ใส่จำนวนตรงช่อง </a:t>
            </a:r>
            <a:r>
              <a:rPr lang="en-US" sz="4400" b="1" dirty="0">
                <a:latin typeface="Cordia New" panose="020B0304020202020204" pitchFamily="34" charset="-34"/>
              </a:rPr>
              <a:t>Quantity &gt; </a:t>
            </a:r>
            <a:r>
              <a:rPr lang="th-TH" sz="44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4400" b="1" dirty="0" smtClean="0">
                <a:latin typeface="Cordia New" panose="020B0304020202020204" pitchFamily="34" charset="-34"/>
              </a:rPr>
              <a:t>Bin &gt; </a:t>
            </a:r>
            <a:r>
              <a:rPr lang="th-TH" sz="44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4400" b="1" dirty="0">
                <a:latin typeface="Cordia New" panose="020B0304020202020204" pitchFamily="34" charset="-34"/>
              </a:rPr>
              <a:t>Lot Number </a:t>
            </a:r>
            <a:r>
              <a:rPr lang="en-US" sz="4400" b="1" dirty="0" smtClean="0">
                <a:latin typeface="Cordia New" panose="020B0304020202020204" pitchFamily="34" charset="-34"/>
              </a:rPr>
              <a:t>&gt; Save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708" y="2552700"/>
            <a:ext cx="6648450" cy="58959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63000" y="7775926"/>
            <a:ext cx="2057400" cy="4155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 rot="19258380">
            <a:off x="10927574" y="74528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reeform 11"/>
          <p:cNvSpPr/>
          <p:nvPr/>
        </p:nvSpPr>
        <p:spPr>
          <a:xfrm>
            <a:off x="6145034" y="6889322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06602" y="6857947"/>
            <a:ext cx="4381328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ใส่จำนวนให้เท่ากับที่ทำเรื่องขอโอนย้าย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763000" y="8263739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75044" y="8320214"/>
            <a:ext cx="1173719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2800" b="1" dirty="0" smtClean="0">
                <a:latin typeface="Cordia New" panose="020B0304020202020204" pitchFamily="34" charset="-34"/>
              </a:rPr>
              <a:t>Bin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83000" y="3238500"/>
            <a:ext cx="6858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5.2.1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162606" y="3207125"/>
            <a:ext cx="133562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 </a:t>
            </a:r>
            <a:r>
              <a:rPr lang="en-US" sz="2800" b="1" dirty="0" smtClean="0">
                <a:latin typeface="Cordia New" panose="020B0304020202020204" pitchFamily="34" charset="-34"/>
              </a:rPr>
              <a:t>Search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0" y="3785505"/>
            <a:ext cx="1371600" cy="291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1742166" y="5816462"/>
            <a:ext cx="6545834" cy="346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reeform 19"/>
          <p:cNvSpPr/>
          <p:nvPr/>
        </p:nvSpPr>
        <p:spPr>
          <a:xfrm>
            <a:off x="12610967" y="6343313"/>
            <a:ext cx="6858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5.2.2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353237" y="6350266"/>
            <a:ext cx="157767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เลือกรายการ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01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0" t="4206" r="9204" b="30178"/>
          <a:stretch/>
        </p:blipFill>
        <p:spPr>
          <a:xfrm>
            <a:off x="762000" y="881309"/>
            <a:ext cx="10734431" cy="6548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726356" y="5772825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8400" y="5829300"/>
            <a:ext cx="2079415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2800" b="1" dirty="0" smtClean="0">
                <a:latin typeface="Cordia New" panose="020B0304020202020204" pitchFamily="34" charset="-34"/>
              </a:rPr>
              <a:t>Lot Number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0" y="6433809"/>
            <a:ext cx="2209800" cy="419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2857500"/>
            <a:ext cx="7466099" cy="68580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5941009" y="3316031"/>
            <a:ext cx="712044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5.3.1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21580" y="3307424"/>
            <a:ext cx="133562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 </a:t>
            </a:r>
            <a:r>
              <a:rPr lang="en-US" sz="2800" b="1" dirty="0" smtClean="0">
                <a:latin typeface="Cordia New" panose="020B0304020202020204" pitchFamily="34" charset="-34"/>
              </a:rPr>
              <a:t>Search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230600" y="3924300"/>
            <a:ext cx="1568416" cy="36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10989129" y="6564573"/>
            <a:ext cx="7339601" cy="331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16"/>
          <p:cNvSpPr/>
          <p:nvPr/>
        </p:nvSpPr>
        <p:spPr>
          <a:xfrm>
            <a:off x="11153531" y="7152620"/>
            <a:ext cx="6858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5.3.2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98411" y="7152620"/>
            <a:ext cx="157767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เลือกรายการ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73680" y="194732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5.4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2000" y="179045"/>
            <a:ext cx="72167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rdia New" panose="020B0304020202020204" pitchFamily="34" charset="-34"/>
              </a:rPr>
              <a:t>Save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1032000" y="783474"/>
            <a:ext cx="484632" cy="2997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Oval 22"/>
          <p:cNvSpPr/>
          <p:nvPr/>
        </p:nvSpPr>
        <p:spPr>
          <a:xfrm>
            <a:off x="1149180" y="1109910"/>
            <a:ext cx="367452" cy="3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61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3" t="4230" r="4378" b="7442"/>
          <a:stretch/>
        </p:blipFill>
        <p:spPr>
          <a:xfrm>
            <a:off x="340914" y="1315301"/>
            <a:ext cx="13756086" cy="876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40914" y="483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6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6468" y="471904"/>
            <a:ext cx="8835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กลับมาที่ </a:t>
            </a:r>
            <a:r>
              <a:rPr lang="en-US" sz="4400" b="1" dirty="0" smtClean="0">
                <a:latin typeface="Cordia New" panose="020B0304020202020204" pitchFamily="34" charset="-34"/>
              </a:rPr>
              <a:t>Summary Tab &gt; </a:t>
            </a:r>
            <a:r>
              <a:rPr lang="th-TH" sz="4400" b="1" dirty="0" smtClean="0">
                <a:latin typeface="Cordia New" panose="020B0304020202020204" pitchFamily="34" charset="-34"/>
              </a:rPr>
              <a:t>ติ๊กช่อง </a:t>
            </a:r>
            <a:r>
              <a:rPr lang="en-US" sz="4400" b="1" dirty="0" smtClean="0">
                <a:latin typeface="Cordia New" panose="020B0304020202020204" pitchFamily="34" charset="-34"/>
              </a:rPr>
              <a:t>Shipped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826" y="2225322"/>
            <a:ext cx="1295400" cy="40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reeform 8"/>
          <p:cNvSpPr/>
          <p:nvPr/>
        </p:nvSpPr>
        <p:spPr>
          <a:xfrm>
            <a:off x="4277173" y="1728936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6.1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55780" y="1713249"/>
            <a:ext cx="2214068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2800" b="1" dirty="0" smtClean="0">
                <a:latin typeface="Cordia New" panose="020B0304020202020204" pitchFamily="34" charset="-34"/>
              </a:rPr>
              <a:t>Summary Tab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25000" y="4209375"/>
            <a:ext cx="1295400" cy="40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reeform 11"/>
          <p:cNvSpPr/>
          <p:nvPr/>
        </p:nvSpPr>
        <p:spPr>
          <a:xfrm>
            <a:off x="10995996" y="4152900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6.2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21550" y="4152900"/>
            <a:ext cx="189346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ติ๊กช่อง </a:t>
            </a:r>
            <a:r>
              <a:rPr lang="en-US" sz="2800" b="1" dirty="0" smtClean="0">
                <a:latin typeface="Cordia New" panose="020B0304020202020204" pitchFamily="34" charset="-34"/>
              </a:rPr>
              <a:t>Shipped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798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853" t="7222" r="20147" b="15741"/>
          <a:stretch/>
        </p:blipFill>
        <p:spPr>
          <a:xfrm>
            <a:off x="533400" y="1437156"/>
            <a:ext cx="10972800" cy="792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40914" y="483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7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6468" y="471904"/>
            <a:ext cx="8835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latin typeface="Cordia New" panose="020B0304020202020204" pitchFamily="34" charset="-34"/>
              </a:rPr>
              <a:t>Action &gt; Print &gt; Print Preview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221993" y="2432578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7.1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0600" y="2416891"/>
            <a:ext cx="215956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2800" b="1" dirty="0" smtClean="0">
                <a:latin typeface="Cordia New" panose="020B0304020202020204" pitchFamily="34" charset="-34"/>
              </a:rPr>
              <a:t>Action &gt; Print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1403818"/>
            <a:ext cx="609600" cy="30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2323" y="2302482"/>
            <a:ext cx="5810250" cy="431482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4214780" y="3189216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7.2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769067" y="3157841"/>
            <a:ext cx="158889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rdia New" panose="020B0304020202020204" pitchFamily="34" charset="-34"/>
              </a:rPr>
              <a:t>Print Preview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494263" y="2867006"/>
            <a:ext cx="367452" cy="3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86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166" t="1482" r="30000" b="44815"/>
          <a:stretch/>
        </p:blipFill>
        <p:spPr>
          <a:xfrm>
            <a:off x="4038600" y="2171700"/>
            <a:ext cx="10918146" cy="7772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343400" y="4172678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2743200" y="3467100"/>
            <a:ext cx="9982220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chemeClr val="accent1">
                    <a:lumMod val="75000"/>
                  </a:schemeClr>
                </a:solidFill>
                <a:latin typeface="Cordia New" panose="020B0304020202020204" pitchFamily="34" charset="-34"/>
              </a:rPr>
              <a:t>แจ้งเลข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rdia New" panose="020B0304020202020204" pitchFamily="34" charset="-34"/>
              </a:rPr>
              <a:t>Packing Slip </a:t>
            </a:r>
            <a:r>
              <a:rPr lang="th-TH" sz="3200" b="1" dirty="0" smtClean="0">
                <a:solidFill>
                  <a:schemeClr val="accent1">
                    <a:lumMod val="75000"/>
                  </a:schemeClr>
                </a:solidFill>
                <a:latin typeface="Cordia New" panose="020B0304020202020204" pitchFamily="34" charset="-34"/>
              </a:rPr>
              <a:t>ไปที่พร้าวหอมเพื่อให้ทางพร้าวหอมนำเลขไปกดรับสินค้าได้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ordia New" panose="020B0304020202020204" pitchFamily="34" charset="-34"/>
            </a:endParaRPr>
          </a:p>
        </p:txBody>
      </p:sp>
      <p:pic>
        <p:nvPicPr>
          <p:cNvPr id="8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3563600" y="6743700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3349986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3. Receive Transfer </a:t>
            </a: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Order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41406" y="310871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455" y="310871"/>
            <a:ext cx="418894" cy="453900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13639800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ฝั่งพร้าวหอมรับสินค้า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4099" y="3535313"/>
            <a:ext cx="88846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Receive Transfer Order (User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เป็นของพร้าวหอม)</a:t>
            </a:r>
            <a:endParaRPr lang="en-US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ใส่เลข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Packing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Slip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ไปที่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Action </a:t>
            </a:r>
            <a:r>
              <a:rPr lang="th-TH" sz="4000" dirty="0">
                <a:latin typeface="Cordia New" panose="020B0304020202020204" pitchFamily="34" charset="-34"/>
              </a:rPr>
              <a:t>กด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Receive All &gt;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Save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ไปที่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Action </a:t>
            </a:r>
            <a:r>
              <a:rPr lang="th-TH" sz="4000" dirty="0">
                <a:latin typeface="Cordia New" panose="020B0304020202020204" pitchFamily="34" charset="-34"/>
              </a:rPr>
              <a:t>กด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Print &gt; Print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Preview</a:t>
            </a:r>
          </a:p>
          <a:p>
            <a:pPr marL="742950" indent="-742950">
              <a:buAutoNum type="arabicPeriod"/>
            </a:pPr>
            <a:endParaRPr lang="en-US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endParaRPr lang="en-US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endParaRPr lang="en-US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3000" y="3044273"/>
            <a:ext cx="9372600" cy="3482114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0"/>
          <a:srcRect l="22917" t="12222" r="22500" b="12963"/>
          <a:stretch/>
        </p:blipFill>
        <p:spPr>
          <a:xfrm>
            <a:off x="11266456" y="2898843"/>
            <a:ext cx="6622416" cy="6320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Freeform 12"/>
          <p:cNvSpPr/>
          <p:nvPr/>
        </p:nvSpPr>
        <p:spPr>
          <a:xfrm>
            <a:off x="16257143" y="8620794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/>
          <p:cNvSpPr txBox="1"/>
          <p:nvPr/>
        </p:nvSpPr>
        <p:spPr>
          <a:xfrm rot="1501500">
            <a:off x="9117400" y="2841151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" y="1981890"/>
            <a:ext cx="18288000" cy="4859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Transfer Order </a:t>
            </a:r>
            <a:r>
              <a:rPr lang="en-US" sz="8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Entry</a:t>
            </a:r>
          </a:p>
          <a:p>
            <a:pPr marL="475276" lvl="1" algn="ctr">
              <a:lnSpc>
                <a:spcPts val="6163"/>
              </a:lnSpc>
            </a:pPr>
            <a:endParaRPr lang="en-US" sz="8000" dirty="0" smtClean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8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Transfer Order Shipment </a:t>
            </a:r>
            <a:r>
              <a:rPr lang="en-US" sz="8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Entry</a:t>
            </a:r>
          </a:p>
          <a:p>
            <a:pPr marL="475276" lvl="1">
              <a:lnSpc>
                <a:spcPts val="6163"/>
              </a:lnSpc>
            </a:pPr>
            <a:endParaRPr lang="en-US" sz="8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8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Receive </a:t>
            </a:r>
            <a:r>
              <a:rPr lang="en-US" sz="8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Transfer Order</a:t>
            </a:r>
          </a:p>
          <a:p>
            <a:pPr marL="475276" lvl="1" algn="ctr">
              <a:lnSpc>
                <a:spcPts val="6163"/>
              </a:lnSpc>
            </a:pPr>
            <a:endParaRPr lang="en-US" sz="8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8805889"/>
            <a:ext cx="18288000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296" y="2029475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08237" y="5544532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4876800" y="6815589"/>
            <a:ext cx="990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การโอนย้ายสต๊อกน้ำตาลข้าม </a:t>
            </a:r>
            <a:r>
              <a:rPr lang="en-US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Plant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39695" y="7360506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295400" y="6161251"/>
            <a:ext cx="3581400" cy="392882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3509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2153900" y="266699"/>
            <a:ext cx="6134100" cy="1823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2153900" y="504290"/>
            <a:ext cx="586740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Receive Transfer Order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553089" y="59843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5489" y="744175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Receive Transfer Order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58" r="76667" b="67039"/>
          <a:stretch/>
        </p:blipFill>
        <p:spPr>
          <a:xfrm>
            <a:off x="1273089" y="1377104"/>
            <a:ext cx="4724400" cy="3290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58" y="2357187"/>
            <a:ext cx="10296525" cy="769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391834" y="3375767"/>
            <a:ext cx="5896166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ใส่เลข </a:t>
            </a:r>
            <a:r>
              <a:rPr lang="en-US" sz="3200" b="1" dirty="0" smtClean="0">
                <a:latin typeface="Cordia New" panose="020B0304020202020204" pitchFamily="34" charset="-34"/>
              </a:rPr>
              <a:t>Packing Slip </a:t>
            </a:r>
            <a:r>
              <a:rPr lang="th-TH" sz="3200" b="1" dirty="0" smtClean="0">
                <a:latin typeface="Cordia New" panose="020B0304020202020204" pitchFamily="34" charset="-34"/>
              </a:rPr>
              <a:t>ที่ได้มาจากฝั่งบ้านบ่อตรงนี้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63759" y="5067132"/>
            <a:ext cx="5721438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แต่ถ้าทางบ้านบ่อลืม</a:t>
            </a:r>
            <a:r>
              <a:rPr lang="th-TH" sz="3200" b="1" dirty="0">
                <a:latin typeface="Cordia New" panose="020B0304020202020204" pitchFamily="34" charset="-34"/>
              </a:rPr>
              <a:t>จดเลข ให้</a:t>
            </a:r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Pack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</a:t>
            </a:r>
          </a:p>
          <a:p>
            <a:r>
              <a:rPr lang="th-TH" sz="3200" b="1" dirty="0" smtClean="0">
                <a:latin typeface="Cordia New" panose="020B0304020202020204" pitchFamily="34" charset="-34"/>
              </a:rPr>
              <a:t>เพื่อหาเลข </a:t>
            </a:r>
            <a:r>
              <a:rPr lang="en-US" sz="3200" b="1" dirty="0" smtClean="0">
                <a:latin typeface="Cordia New" panose="020B0304020202020204" pitchFamily="34" charset="-34"/>
              </a:rPr>
              <a:t>Packing Slip</a:t>
            </a:r>
            <a:r>
              <a:rPr lang="th-TH" sz="3200" b="1" dirty="0" smtClean="0">
                <a:latin typeface="Cordia New" panose="020B0304020202020204" pitchFamily="34" charset="-34"/>
              </a:rPr>
              <a:t> </a:t>
            </a:r>
            <a:endParaRPr lang="th-TH" sz="3200" b="1" dirty="0">
              <a:latin typeface="Cordia New" panose="020B0304020202020204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66045" y="4148338"/>
            <a:ext cx="949324" cy="299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Down Arrow 12"/>
          <p:cNvSpPr/>
          <p:nvPr/>
        </p:nvSpPr>
        <p:spPr>
          <a:xfrm rot="2905804">
            <a:off x="12988752" y="3867434"/>
            <a:ext cx="357087" cy="4021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0352896" y="4148338"/>
            <a:ext cx="1610504" cy="350593"/>
          </a:xfrm>
          <a:prstGeom prst="rect">
            <a:avLst/>
          </a:prstGeom>
          <a:noFill/>
          <a:ln>
            <a:solidFill>
              <a:srgbClr val="33B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Up Arrow 14"/>
          <p:cNvSpPr/>
          <p:nvPr/>
        </p:nvSpPr>
        <p:spPr>
          <a:xfrm>
            <a:off x="10591799" y="4498931"/>
            <a:ext cx="469731" cy="731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958" y="4348533"/>
            <a:ext cx="6791325" cy="571500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9132028" y="5069351"/>
            <a:ext cx="597785" cy="609600"/>
          </a:xfrm>
          <a:prstGeom prst="leftArrow">
            <a:avLst/>
          </a:prstGeom>
          <a:solidFill>
            <a:srgbClr val="FBABF1"/>
          </a:solidFill>
          <a:ln>
            <a:solidFill>
              <a:srgbClr val="FBA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7860246" y="5629837"/>
            <a:ext cx="1283753" cy="275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 18"/>
          <p:cNvSpPr/>
          <p:nvPr/>
        </p:nvSpPr>
        <p:spPr>
          <a:xfrm>
            <a:off x="7149458" y="5047173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31368" y="5031486"/>
            <a:ext cx="133562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 </a:t>
            </a:r>
            <a:r>
              <a:rPr lang="en-US" sz="2800" b="1" dirty="0" smtClean="0">
                <a:latin typeface="Cordia New" panose="020B0304020202020204" pitchFamily="34" charset="-34"/>
              </a:rPr>
              <a:t>Search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90799" y="8039100"/>
            <a:ext cx="346128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/>
          <p:cNvSpPr/>
          <p:nvPr/>
        </p:nvSpPr>
        <p:spPr>
          <a:xfrm>
            <a:off x="6565138" y="8037045"/>
            <a:ext cx="11722861" cy="954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เลือกรายการ (หากขึ้นมามากกว่า 2 รายการ ให้ดับเบิ้ลคลิกดูรายละเอียดว่ารายการนั้นคือใบโอนย้ายของอะไร ในที่นี้ </a:t>
            </a:r>
            <a:r>
              <a:rPr lang="en-US" sz="2800" b="1" dirty="0" smtClean="0">
                <a:latin typeface="Cordia New" panose="020B0304020202020204" pitchFamily="34" charset="-34"/>
              </a:rPr>
              <a:t>Pack ID </a:t>
            </a:r>
            <a:r>
              <a:rPr lang="th-TH" sz="2800" b="1" dirty="0" smtClean="0">
                <a:latin typeface="Cordia New" panose="020B0304020202020204" pitchFamily="34" charset="-34"/>
              </a:rPr>
              <a:t>หมายเลข 9 คือเนื้อมะพร้าวขาว // หมายเลข 11 คือน้ำตาลทราย)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3" name="Freeform 6"/>
          <p:cNvSpPr/>
          <p:nvPr/>
        </p:nvSpPr>
        <p:spPr>
          <a:xfrm>
            <a:off x="7011368" y="136659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14051" y="1524557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ใส่เลข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Packing Slip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203088" y="7661555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2153900" y="266699"/>
            <a:ext cx="6134100" cy="1823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2153900" y="504290"/>
            <a:ext cx="586740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Receive Transfer Order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500" t="14445" r="19583" b="52726"/>
          <a:stretch/>
        </p:blipFill>
        <p:spPr>
          <a:xfrm>
            <a:off x="1066800" y="1685801"/>
            <a:ext cx="10792647" cy="3538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1566606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981200" y="828242"/>
            <a:ext cx="6995180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Action</a:t>
            </a: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 กด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Receive All &gt; Save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1066800" y="59814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71159" y="5540591"/>
            <a:ext cx="133350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600" b="1" dirty="0" smtClean="0">
                <a:latin typeface="Cordia New" panose="020B0304020202020204" pitchFamily="34" charset="-34"/>
              </a:rPr>
              <a:t>หลังจากกด </a:t>
            </a:r>
            <a:r>
              <a:rPr lang="en-US" sz="3600" b="1" dirty="0" smtClean="0">
                <a:latin typeface="Cordia New" panose="020B0304020202020204" pitchFamily="34" charset="-34"/>
              </a:rPr>
              <a:t>Save </a:t>
            </a:r>
            <a:r>
              <a:rPr lang="th-TH" sz="3600" b="1" dirty="0" smtClean="0">
                <a:latin typeface="Cordia New" panose="020B0304020202020204" pitchFamily="34" charset="-34"/>
              </a:rPr>
              <a:t>ระบบจะย้ายรายการจากแท็บ </a:t>
            </a:r>
            <a:r>
              <a:rPr lang="en-US" sz="3600" b="1" dirty="0" smtClean="0">
                <a:latin typeface="Cordia New" panose="020B0304020202020204" pitchFamily="34" charset="-34"/>
              </a:rPr>
              <a:t>Lines Pending Receipt </a:t>
            </a:r>
            <a:r>
              <a:rPr lang="th-TH" sz="3600" b="1" dirty="0" smtClean="0">
                <a:latin typeface="Cordia New" panose="020B0304020202020204" pitchFamily="34" charset="-34"/>
              </a:rPr>
              <a:t>ไปที่แท็บ </a:t>
            </a:r>
            <a:r>
              <a:rPr lang="en-US" sz="3600" b="1" dirty="0" smtClean="0">
                <a:latin typeface="Cordia New" panose="020B0304020202020204" pitchFamily="34" charset="-34"/>
              </a:rPr>
              <a:t>Received Lines </a:t>
            </a:r>
            <a:endParaRPr lang="en-US" sz="3600" b="1" dirty="0">
              <a:latin typeface="Cordia New" panose="020B0304020202020204" pitchFamily="34" charset="-34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167040" y="1409700"/>
            <a:ext cx="540000" cy="49184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91" t="4456" r="1493" b="51980"/>
          <a:stretch/>
        </p:blipFill>
        <p:spPr>
          <a:xfrm>
            <a:off x="6934200" y="6511612"/>
            <a:ext cx="10972801" cy="34734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628427" y="8568035"/>
            <a:ext cx="4899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 smtClean="0">
                <a:solidFill>
                  <a:srgbClr val="002060"/>
                </a:solidFill>
                <a:latin typeface="Cordia New" panose="020B0304020202020204" pitchFamily="34" charset="-34"/>
              </a:rPr>
              <a:t>รายการย้ายมาอยู่ที่ </a:t>
            </a:r>
            <a:r>
              <a:rPr lang="en-US" sz="2400" b="1" dirty="0" smtClean="0">
                <a:solidFill>
                  <a:srgbClr val="002060"/>
                </a:solidFill>
                <a:latin typeface="Cordia New" panose="020B0304020202020204" pitchFamily="34" charset="-34"/>
              </a:rPr>
              <a:t>Received Lines </a:t>
            </a:r>
            <a:r>
              <a:rPr lang="th-TH" sz="2400" b="1" dirty="0" smtClean="0">
                <a:solidFill>
                  <a:srgbClr val="002060"/>
                </a:solidFill>
                <a:latin typeface="Cordia New" panose="020B0304020202020204" pitchFamily="34" charset="-34"/>
              </a:rPr>
              <a:t>เรียบร้อยแล้ว</a:t>
            </a:r>
            <a:endParaRPr lang="en-US" sz="2400" b="1" dirty="0">
              <a:solidFill>
                <a:srgbClr val="002060"/>
              </a:solidFill>
              <a:latin typeface="Cordia New" panose="020B0304020202020204" pitchFamily="34" charset="-34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5068266" y="6036344"/>
            <a:ext cx="838200" cy="783556"/>
          </a:xfrm>
          <a:prstGeom prst="downArrow">
            <a:avLst/>
          </a:prstGeom>
          <a:solidFill>
            <a:srgbClr val="D2AC68"/>
          </a:solidFill>
          <a:ln>
            <a:solidFill>
              <a:srgbClr val="D2A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Down Arrow 14"/>
          <p:cNvSpPr/>
          <p:nvPr/>
        </p:nvSpPr>
        <p:spPr>
          <a:xfrm rot="10800000">
            <a:off x="4114800" y="4815537"/>
            <a:ext cx="838200" cy="8302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3956145" y="3740297"/>
            <a:ext cx="2139855" cy="316785"/>
          </a:xfrm>
          <a:prstGeom prst="rect">
            <a:avLst/>
          </a:prstGeom>
          <a:noFill/>
          <a:ln>
            <a:solidFill>
              <a:srgbClr val="D2A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1949066" y="8627429"/>
            <a:ext cx="1679361" cy="330536"/>
          </a:xfrm>
          <a:prstGeom prst="rect">
            <a:avLst/>
          </a:prstGeom>
          <a:noFill/>
          <a:ln>
            <a:solidFill>
              <a:srgbClr val="D2A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8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2153900" y="266699"/>
            <a:ext cx="6134100" cy="1823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2153900" y="504290"/>
            <a:ext cx="586740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Receive Transfer Order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1200" y="828242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ไปที่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Action</a:t>
            </a: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 กด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Print &gt; Print Preview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66800" y="59814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500" t="13704" r="19583" b="47037"/>
          <a:stretch/>
        </p:blipFill>
        <p:spPr>
          <a:xfrm>
            <a:off x="552654" y="1523569"/>
            <a:ext cx="9200946" cy="3743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002" y="5670980"/>
            <a:ext cx="6505575" cy="3724275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724400" y="4850995"/>
            <a:ext cx="1066800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3990900" y="6573557"/>
            <a:ext cx="158889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rdia New" panose="020B0304020202020204" pitchFamily="34" charset="-34"/>
              </a:rPr>
              <a:t>Print Preview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92596" y="6236945"/>
            <a:ext cx="367452" cy="3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2917" t="12222" r="22500" b="12963"/>
          <a:stretch/>
        </p:blipFill>
        <p:spPr>
          <a:xfrm>
            <a:off x="10496475" y="2465045"/>
            <a:ext cx="7903779" cy="75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9425869" y="6414122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2172330"/>
            <a:ext cx="18288001" cy="5770036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338587" y="3332688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9030" y="3304605"/>
            <a:ext cx="722994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dirty="0" smtClean="0">
                <a:solidFill>
                  <a:srgbClr val="000000"/>
                </a:solidFill>
                <a:latin typeface="Bryndan Write" panose="020B0604020202020204" charset="0"/>
              </a:rPr>
              <a:t>LET’s START!</a:t>
            </a:r>
            <a:endParaRPr lang="en-US" sz="13218" dirty="0">
              <a:solidFill>
                <a:srgbClr val="000000"/>
              </a:solidFill>
              <a:latin typeface="Bryndan Write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 rot="-7071524">
            <a:off x="3896019" y="6110207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02305" y="6990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7953" y="78157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1510424" y="1727017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6617" y="7727779"/>
            <a:ext cx="3679154" cy="2386917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0616" y="1655648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7535" y="3963658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1" y="630103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4416" y="7411645"/>
            <a:ext cx="2741418" cy="2828059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67815" y="82871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41254" y="3749969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5906" y="1490389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08237" y="5544532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2"/>
          <p:cNvSpPr/>
          <p:nvPr/>
        </p:nvSpPr>
        <p:spPr>
          <a:xfrm>
            <a:off x="14637406" y="7326137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310674" y="6965492"/>
            <a:ext cx="3276600" cy="326140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r="-12569"/>
            </a:stretch>
          </a:blipFill>
        </p:spPr>
      </p:sp>
      <p:sp>
        <p:nvSpPr>
          <p:cNvPr id="13" name="TextBox 12"/>
          <p:cNvSpPr txBox="1"/>
          <p:nvPr/>
        </p:nvSpPr>
        <p:spPr>
          <a:xfrm>
            <a:off x="1676400" y="1966422"/>
            <a:ext cx="155471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การโอนย้ายน้ำตาลข้าม </a:t>
            </a:r>
            <a:r>
              <a:rPr lang="en-US" sz="6600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Site/Plant </a:t>
            </a:r>
            <a:r>
              <a:rPr lang="th-TH" sz="6600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มีทั้งหมด 3 ขั้นตอน</a:t>
            </a:r>
          </a:p>
          <a:p>
            <a:endParaRPr lang="th-TH" sz="5400" b="1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r>
              <a:rPr lang="en-US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Order Entry – </a:t>
            </a:r>
            <a:r>
              <a:rPr lang="th-TH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ฝั่งพร้าวหอมทำเรื่อง </a:t>
            </a:r>
            <a:r>
              <a:rPr lang="en-US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Request </a:t>
            </a:r>
            <a:r>
              <a:rPr lang="th-TH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ขอโอนย้ายน้ำตาล</a:t>
            </a:r>
          </a:p>
          <a:p>
            <a:pPr marL="742950" indent="-742950">
              <a:buAutoNum type="arabicPeriod"/>
            </a:pPr>
            <a:r>
              <a:rPr lang="en-US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Oder Shipment Entry – </a:t>
            </a:r>
            <a:r>
              <a:rPr lang="th-TH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ฝั่งบ้านบ่อทำเอกสาร </a:t>
            </a:r>
            <a:r>
              <a:rPr lang="en-US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Shipped</a:t>
            </a:r>
          </a:p>
          <a:p>
            <a:pPr marL="742950" indent="-742950">
              <a:buAutoNum type="arabicPeriod"/>
            </a:pPr>
            <a:r>
              <a:rPr lang="en-US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Receive Transfer Order - </a:t>
            </a:r>
            <a:r>
              <a:rPr lang="th-TH" sz="5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ฝั่งพร้าวหอมรับสินค้า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23438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3349986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1.  Transfer </a:t>
            </a: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Order Entry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1406" y="310871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455" y="310871"/>
            <a:ext cx="418894" cy="453900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13639800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ฝั่งพร้าวหอมทำเรื่อง </a:t>
            </a:r>
            <a:r>
              <a:rPr lang="en-US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Request </a:t>
            </a: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ขอโอนย้ายน้ำตาล</a:t>
            </a:r>
            <a:endParaRPr lang="en-US" sz="54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4099" y="3535313"/>
            <a:ext cx="14144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Order Entry (User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เป็นของพร้าวหอม)</a:t>
            </a:r>
            <a:endParaRPr lang="en-US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New &gt; To site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พร้าวหอม,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From site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สุรีย์สำนักงานใหญ่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Save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Line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Part Number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New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ใส่รหัสน้ำตาลทราย (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R01021501)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ใส่จำนวนที่ต้องการโอนย้ายในช่อง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ใส่วันที่ต้องการในช่อง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Need by 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Save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3000" y="3044273"/>
            <a:ext cx="12801600" cy="4771016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 rot="1501500">
            <a:off x="12261977" y="2869668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19" name="Freeform 12"/>
          <p:cNvSpPr/>
          <p:nvPr/>
        </p:nvSpPr>
        <p:spPr>
          <a:xfrm>
            <a:off x="16238093" y="8524919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51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0439400" y="266700"/>
            <a:ext cx="8001000" cy="1323874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982201" y="647700"/>
            <a:ext cx="8433480" cy="7950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Entry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4" t="4823" r="60848" b="57530"/>
          <a:stretch/>
        </p:blipFill>
        <p:spPr>
          <a:xfrm>
            <a:off x="943569" y="1590574"/>
            <a:ext cx="6103562" cy="343862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553089" y="59843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5489" y="744175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Transfer Order Entry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40018"/>
          <a:stretch/>
        </p:blipFill>
        <p:spPr>
          <a:xfrm>
            <a:off x="7572109" y="3770650"/>
            <a:ext cx="10658475" cy="48505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541629" y="4049233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307798" y="5200393"/>
            <a:ext cx="118173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New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634180" y="4733957"/>
            <a:ext cx="528971" cy="4158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1277600" y="6198884"/>
            <a:ext cx="4648200" cy="1002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 6"/>
          <p:cNvSpPr/>
          <p:nvPr/>
        </p:nvSpPr>
        <p:spPr>
          <a:xfrm>
            <a:off x="7462820" y="266365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2987" y="2324100"/>
            <a:ext cx="107453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>
                <a:latin typeface="Cordia New" panose="020B0304020202020204" pitchFamily="34" charset="-34"/>
              </a:rPr>
              <a:t>กด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New &gt; To site </a:t>
            </a:r>
            <a:r>
              <a:rPr lang="th-TH" sz="4400" b="1" dirty="0">
                <a:latin typeface="Cordia New" panose="020B0304020202020204" pitchFamily="34" charset="-34"/>
              </a:rPr>
              <a:t>เลือก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400" b="1" dirty="0">
                <a:latin typeface="Cordia New" panose="020B0304020202020204" pitchFamily="34" charset="-34"/>
              </a:rPr>
              <a:t>พร้าวหอม,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From site </a:t>
            </a:r>
            <a:r>
              <a:rPr lang="th-TH" sz="4400" b="1" dirty="0">
                <a:latin typeface="Cordia New" panose="020B0304020202020204" pitchFamily="34" charset="-34"/>
              </a:rPr>
              <a:t>เลือก สุรีย์สำนักงานใหญ่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&gt; Save</a:t>
            </a:r>
          </a:p>
        </p:txBody>
      </p:sp>
    </p:spTree>
    <p:extLst>
      <p:ext uri="{BB962C8B-B14F-4D97-AF65-F5344CB8AC3E}">
        <p14:creationId xmlns:p14="http://schemas.microsoft.com/office/powerpoint/2010/main" val="11168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4924" b="54709"/>
          <a:stretch/>
        </p:blipFill>
        <p:spPr>
          <a:xfrm>
            <a:off x="1122000" y="3423676"/>
            <a:ext cx="9067800" cy="366261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62000" y="17145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1" y="1769770"/>
            <a:ext cx="8153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>
                <a:latin typeface="Cordia New" panose="020B0304020202020204" pitchFamily="34" charset="-34"/>
              </a:rPr>
              <a:t>ไปที่ </a:t>
            </a:r>
            <a:r>
              <a:rPr lang="en-US" sz="4400" b="1" dirty="0">
                <a:latin typeface="Cordia New" panose="020B0304020202020204" pitchFamily="34" charset="-34"/>
              </a:rPr>
              <a:t>Line &gt; </a:t>
            </a:r>
            <a:r>
              <a:rPr lang="th-TH" sz="4400" b="1" dirty="0">
                <a:latin typeface="Cordia New" panose="020B0304020202020204" pitchFamily="34" charset="-34"/>
              </a:rPr>
              <a:t>ไปที่ช่อง </a:t>
            </a:r>
            <a:r>
              <a:rPr lang="en-US" sz="4400" b="1" dirty="0">
                <a:latin typeface="Cordia New" panose="020B0304020202020204" pitchFamily="34" charset="-34"/>
              </a:rPr>
              <a:t>Part Number &gt; </a:t>
            </a:r>
            <a:r>
              <a:rPr lang="th-TH" sz="4400" b="1" dirty="0">
                <a:latin typeface="Cordia New" panose="020B0304020202020204" pitchFamily="34" charset="-34"/>
              </a:rPr>
              <a:t>กด </a:t>
            </a:r>
            <a:r>
              <a:rPr lang="en-US" sz="4400" b="1" dirty="0">
                <a:latin typeface="Cordia New" panose="020B0304020202020204" pitchFamily="34" charset="-34"/>
              </a:rPr>
              <a:t>New &gt; </a:t>
            </a:r>
            <a:r>
              <a:rPr lang="th-TH" sz="4400" b="1" dirty="0">
                <a:latin typeface="Cordia New" panose="020B0304020202020204" pitchFamily="34" charset="-34"/>
              </a:rPr>
              <a:t>ใส่รหัสน้ำตาลทราย (</a:t>
            </a:r>
            <a:r>
              <a:rPr lang="en-US" sz="4400" b="1" dirty="0">
                <a:latin typeface="Cordia New" panose="020B0304020202020204" pitchFamily="34" charset="-34"/>
              </a:rPr>
              <a:t>R01021501)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2316" y="7259387"/>
            <a:ext cx="8688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*ตรงช่อง </a:t>
            </a:r>
            <a:r>
              <a:rPr lang="en-US" sz="32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Part Number </a:t>
            </a:r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จะไม่สามารถกดหรือคีย์รหัสในช่องได้จนกว่าจะกด </a:t>
            </a:r>
            <a:r>
              <a:rPr lang="en-US" sz="32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New*</a:t>
            </a:r>
            <a:endParaRPr lang="th-TH" sz="3200" b="1" i="1" dirty="0" smtClean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43000" y="398395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62000" y="5036218"/>
            <a:ext cx="105990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 </a:t>
            </a:r>
            <a:r>
              <a:rPr lang="en-US" sz="2800" b="1" dirty="0" smtClean="0">
                <a:latin typeface="Cordia New" panose="020B0304020202020204" pitchFamily="34" charset="-34"/>
              </a:rPr>
              <a:t>New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112316" y="4453635"/>
            <a:ext cx="528971" cy="4158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Oval 11"/>
          <p:cNvSpPr/>
          <p:nvPr/>
        </p:nvSpPr>
        <p:spPr>
          <a:xfrm>
            <a:off x="5783952" y="4593556"/>
            <a:ext cx="616848" cy="407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Freeform 6"/>
          <p:cNvSpPr/>
          <p:nvPr/>
        </p:nvSpPr>
        <p:spPr>
          <a:xfrm>
            <a:off x="5409780" y="4121572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6400800" y="615773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92572" y="6213406"/>
            <a:ext cx="2948243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คลิกตรงช่อง </a:t>
            </a:r>
            <a:r>
              <a:rPr lang="en-US" sz="2800" b="1" dirty="0" smtClean="0">
                <a:latin typeface="Cordia New" panose="020B0304020202020204" pitchFamily="34" charset="-34"/>
              </a:rPr>
              <a:t>Part Number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01600" y="5752402"/>
            <a:ext cx="2404200" cy="38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6"/>
          <p:cNvSpPr/>
          <p:nvPr/>
        </p:nvSpPr>
        <p:spPr>
          <a:xfrm>
            <a:off x="492000" y="3914424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9982" t="23616" r="2100" b="54711"/>
          <a:stretch/>
        </p:blipFill>
        <p:spPr>
          <a:xfrm>
            <a:off x="11735415" y="5347812"/>
            <a:ext cx="6075000" cy="1619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2573000" y="7190851"/>
            <a:ext cx="4583306" cy="954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หลังกด </a:t>
            </a:r>
            <a:r>
              <a:rPr lang="en-US" sz="2800" b="1" dirty="0" smtClean="0">
                <a:latin typeface="Cordia New" panose="020B0304020202020204" pitchFamily="34" charset="-34"/>
              </a:rPr>
              <a:t>New </a:t>
            </a:r>
            <a:r>
              <a:rPr lang="th-TH" sz="2800" b="1" dirty="0" smtClean="0">
                <a:latin typeface="Cordia New" panose="020B0304020202020204" pitchFamily="34" charset="-34"/>
              </a:rPr>
              <a:t>จะสามารถกดหรือคีย์รหัสได้</a:t>
            </a:r>
          </a:p>
          <a:p>
            <a:r>
              <a:rPr lang="th-TH" sz="2800" b="1" dirty="0" smtClean="0">
                <a:latin typeface="Cordia New" panose="020B0304020202020204" pitchFamily="34" charset="-34"/>
              </a:rPr>
              <a:t>(สังเกตว่าแถบสีเทาเข้มขึ้น)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0515600" y="5662681"/>
            <a:ext cx="894015" cy="945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/>
          <p:cNvSpPr/>
          <p:nvPr/>
        </p:nvSpPr>
        <p:spPr>
          <a:xfrm>
            <a:off x="10439400" y="266700"/>
            <a:ext cx="8001000" cy="1323874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/>
          <p:cNvSpPr txBox="1"/>
          <p:nvPr/>
        </p:nvSpPr>
        <p:spPr>
          <a:xfrm>
            <a:off x="9982201" y="647700"/>
            <a:ext cx="8433480" cy="7950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Entry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3616" y="3983956"/>
            <a:ext cx="116730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2800" b="1" dirty="0" smtClean="0">
                <a:latin typeface="Cordia New" panose="020B0304020202020204" pitchFamily="34" charset="-34"/>
              </a:rPr>
              <a:t>Line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04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53" y="1803904"/>
            <a:ext cx="10658475" cy="808672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729653" y="3433615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3.4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69957" y="4164947"/>
            <a:ext cx="3902896" cy="375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9367263" y="3442005"/>
            <a:ext cx="4515980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ใส่รหัสน้ำตาลทราย </a:t>
            </a:r>
            <a:r>
              <a:rPr lang="en-US" sz="2800" b="1" dirty="0" smtClean="0">
                <a:latin typeface="Cordia New" panose="020B0304020202020204" pitchFamily="34" charset="-34"/>
              </a:rPr>
              <a:t>(R01021501) </a:t>
            </a:r>
            <a:r>
              <a:rPr lang="th-TH" sz="2800" b="1" dirty="0" smtClean="0">
                <a:latin typeface="Cordia New" panose="020B0304020202020204" pitchFamily="34" charset="-34"/>
              </a:rPr>
              <a:t>ในช่อง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8965" y="5736118"/>
            <a:ext cx="3143888" cy="3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Freeform 6"/>
          <p:cNvSpPr/>
          <p:nvPr/>
        </p:nvSpPr>
        <p:spPr>
          <a:xfrm>
            <a:off x="11853853" y="512878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28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544594" y="5139205"/>
            <a:ext cx="225093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ใส่จำนวนที่ต้องการ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2" name="Right Arrow 11"/>
          <p:cNvSpPr/>
          <p:nvPr/>
        </p:nvSpPr>
        <p:spPr>
          <a:xfrm rot="19915954">
            <a:off x="11522678" y="5472083"/>
            <a:ext cx="337829" cy="296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8283625" y="6125724"/>
            <a:ext cx="2427228" cy="258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 6"/>
          <p:cNvSpPr/>
          <p:nvPr/>
        </p:nvSpPr>
        <p:spPr>
          <a:xfrm>
            <a:off x="4949183" y="5973308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28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32235" y="5993248"/>
            <a:ext cx="240001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เลือกวันที่ต้องการรับ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891486" y="6004152"/>
            <a:ext cx="35137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6"/>
          <p:cNvSpPr/>
          <p:nvPr/>
        </p:nvSpPr>
        <p:spPr>
          <a:xfrm>
            <a:off x="4038600" y="1257690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ryndan Write" panose="020B0604020202020204" charset="0"/>
              </a:rPr>
              <a:t>6</a:t>
            </a:r>
            <a:endParaRPr lang="th-TH" sz="28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8347" y="1280684"/>
            <a:ext cx="72167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rdia New" panose="020B0304020202020204" pitchFamily="34" charset="-34"/>
              </a:rPr>
              <a:t>Save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712053" y="2400300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Down Arrow 19"/>
          <p:cNvSpPr/>
          <p:nvPr/>
        </p:nvSpPr>
        <p:spPr>
          <a:xfrm>
            <a:off x="4694234" y="1883923"/>
            <a:ext cx="484632" cy="266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10439400" y="266700"/>
            <a:ext cx="8001000" cy="1323874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9982201" y="647700"/>
            <a:ext cx="8433480" cy="7950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Entry</a:t>
            </a:r>
          </a:p>
        </p:txBody>
      </p:sp>
      <p:pic>
        <p:nvPicPr>
          <p:cNvPr id="1026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3389029" y="7952938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4097000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2. Transfer </a:t>
            </a: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Order </a:t>
            </a: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Shipment Entry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1406" y="310871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454" y="235583"/>
            <a:ext cx="418894" cy="453900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13639800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ฝั่งบ้านบ่อทำเอกสาร </a:t>
            </a:r>
            <a:r>
              <a:rPr lang="en-US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Shipped</a:t>
            </a:r>
            <a:endParaRPr lang="en-US" sz="54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4099" y="3162300"/>
            <a:ext cx="1056310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Order Shipment Entry (User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เป็นของบ้านบ่อ)</a:t>
            </a:r>
            <a:endParaRPr lang="en-US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New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คลิกที่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Order &gt; Search &gt;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เลือกรายการ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Save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Line Tab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New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Order No. &gt; Search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เลือกรายการ 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ไปที่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Line &gt; </a:t>
            </a:r>
            <a:r>
              <a:rPr lang="th-TH" sz="4000" dirty="0">
                <a:latin typeface="Cordia New" panose="020B0304020202020204" pitchFamily="34" charset="-34"/>
              </a:rPr>
              <a:t>กด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Search &gt; </a:t>
            </a:r>
            <a:r>
              <a:rPr lang="th-TH" sz="4000" dirty="0">
                <a:latin typeface="Cordia New" panose="020B0304020202020204" pitchFamily="34" charset="-34"/>
              </a:rPr>
              <a:t>เลือกรายการที่ขึ้นมา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ใส่จำนวนตรงช่อง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Quantity &gt; </a:t>
            </a:r>
            <a:r>
              <a:rPr lang="th-TH" sz="4000" dirty="0">
                <a:latin typeface="Cordia New" panose="020B0304020202020204" pitchFamily="34" charset="-34"/>
              </a:rPr>
              <a:t>เลือก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Bin &gt; </a:t>
            </a:r>
            <a:r>
              <a:rPr lang="th-TH" sz="4000" dirty="0">
                <a:latin typeface="Cordia New" panose="020B0304020202020204" pitchFamily="34" charset="-34"/>
              </a:rPr>
              <a:t>เลือก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Lot Number &gt;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Save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กลับมาที่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Summary Tab &gt; </a:t>
            </a:r>
            <a:r>
              <a:rPr lang="th-TH" sz="4000" dirty="0">
                <a:latin typeface="Cordia New" panose="020B0304020202020204" pitchFamily="34" charset="-34"/>
              </a:rPr>
              <a:t>ติ๊กช่อง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Shipped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Cordia New" panose="020B0304020202020204" pitchFamily="34" charset="-34"/>
              </a:rPr>
              <a:t>ไปที่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Action &gt; Print &gt; Print Preview</a:t>
            </a:r>
          </a:p>
          <a:p>
            <a:pPr marL="742950" indent="-742950">
              <a:buAutoNum type="arabicPeriod"/>
            </a:pPr>
            <a:endParaRPr lang="en-US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endParaRPr lang="en-US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3000" y="3044273"/>
            <a:ext cx="10744200" cy="5188162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 12"/>
          <p:cNvSpPr/>
          <p:nvPr/>
        </p:nvSpPr>
        <p:spPr>
          <a:xfrm>
            <a:off x="16238093" y="8627228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3"/>
          <a:srcRect l="29166" t="1482" r="30000" b="44815"/>
          <a:stretch/>
        </p:blipFill>
        <p:spPr>
          <a:xfrm>
            <a:off x="12110681" y="3057467"/>
            <a:ext cx="5956387" cy="506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 rot="1501500">
            <a:off x="10422757" y="2690330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10744200" y="266699"/>
            <a:ext cx="7543800" cy="1823789"/>
          </a:xfrm>
          <a:prstGeom prst="rect">
            <a:avLst/>
          </a:prstGeom>
          <a:solidFill>
            <a:srgbClr val="D2A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061360" y="500309"/>
            <a:ext cx="6909480" cy="15901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Transfer </a:t>
            </a:r>
            <a:r>
              <a:rPr lang="en-US" sz="88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Order </a:t>
            </a:r>
            <a:r>
              <a:rPr lang="en-US" sz="88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Shipment Entry</a:t>
            </a:r>
            <a:endParaRPr lang="en-US" sz="88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t="4824" r="61390" b="56588"/>
          <a:stretch/>
        </p:blipFill>
        <p:spPr>
          <a:xfrm>
            <a:off x="552920" y="1520294"/>
            <a:ext cx="5424488" cy="3124201"/>
          </a:xfrm>
          <a:prstGeom prst="rect">
            <a:avLst/>
          </a:prstGeom>
        </p:spPr>
      </p:pic>
      <p:sp>
        <p:nvSpPr>
          <p:cNvPr id="22" name="Freeform 6"/>
          <p:cNvSpPr/>
          <p:nvPr/>
        </p:nvSpPr>
        <p:spPr>
          <a:xfrm>
            <a:off x="553089" y="59843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25489" y="744175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Transfer Order Shipment Entry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841" t="3734" r="10269" b="60093"/>
          <a:stretch/>
        </p:blipFill>
        <p:spPr>
          <a:xfrm>
            <a:off x="5165828" y="5294538"/>
            <a:ext cx="12801600" cy="417021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071853" y="4525097"/>
            <a:ext cx="116888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กด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New &gt; </a:t>
            </a:r>
            <a:r>
              <a:rPr lang="th-TH" sz="4400" b="1" dirty="0" smtClean="0">
                <a:latin typeface="Cordia New" panose="020B0304020202020204" pitchFamily="34" charset="-34"/>
              </a:rPr>
              <a:t>คลิกที่</a:t>
            </a:r>
            <a:r>
              <a:rPr lang="en-US" sz="4400" b="1" dirty="0" smtClean="0">
                <a:latin typeface="Cordia New" panose="020B0304020202020204" pitchFamily="34" charset="-34"/>
              </a:rPr>
              <a:t> </a:t>
            </a:r>
            <a:r>
              <a:rPr lang="en-US" sz="4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Transfer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Order &gt; Search </a:t>
            </a:r>
            <a:r>
              <a:rPr lang="en-US" sz="4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</a:t>
            </a:r>
            <a:r>
              <a:rPr lang="th-TH" sz="4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400" b="1" dirty="0" smtClean="0">
                <a:latin typeface="Cordia New" panose="020B0304020202020204" pitchFamily="34" charset="-34"/>
              </a:rPr>
              <a:t>เลือก</a:t>
            </a:r>
            <a:r>
              <a:rPr lang="th-TH" sz="4400" b="1" dirty="0">
                <a:latin typeface="Cordia New" panose="020B0304020202020204" pitchFamily="34" charset="-34"/>
              </a:rPr>
              <a:t>รายการ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&gt; Save</a:t>
            </a:r>
          </a:p>
        </p:txBody>
      </p:sp>
      <p:sp>
        <p:nvSpPr>
          <p:cNvPr id="10" name="Freeform 6"/>
          <p:cNvSpPr/>
          <p:nvPr/>
        </p:nvSpPr>
        <p:spPr>
          <a:xfrm>
            <a:off x="6367813" y="452509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Freeform 6"/>
          <p:cNvSpPr/>
          <p:nvPr/>
        </p:nvSpPr>
        <p:spPr>
          <a:xfrm>
            <a:off x="4481503" y="5641314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21153" y="5647569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4795674" y="6819900"/>
            <a:ext cx="118173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New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5122056" y="6353464"/>
            <a:ext cx="528971" cy="4158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8420668" y="7581900"/>
            <a:ext cx="2640691" cy="44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reeform 6"/>
          <p:cNvSpPr/>
          <p:nvPr/>
        </p:nvSpPr>
        <p:spPr>
          <a:xfrm>
            <a:off x="11210506" y="7559722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87200" y="7559722"/>
            <a:ext cx="2892138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คลิกที่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Transfer </a:t>
            </a:r>
            <a:r>
              <a:rPr lang="en-US" sz="3200" b="1" dirty="0">
                <a:latin typeface="Cordia New" panose="020B0304020202020204" pitchFamily="34" charset="-34"/>
              </a:rPr>
              <a:t>Order </a:t>
            </a:r>
          </a:p>
        </p:txBody>
      </p:sp>
    </p:spTree>
    <p:extLst>
      <p:ext uri="{BB962C8B-B14F-4D97-AF65-F5344CB8AC3E}">
        <p14:creationId xmlns:p14="http://schemas.microsoft.com/office/powerpoint/2010/main" val="21594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1072</Words>
  <Application>Microsoft Office PowerPoint</Application>
  <PresentationFormat>Custom</PresentationFormat>
  <Paragraphs>195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Cordia New</vt:lpstr>
      <vt:lpstr>Bryndan Write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 Sriyod</dc:creator>
  <cp:lastModifiedBy>Waraporn Suttiwichaiporn</cp:lastModifiedBy>
  <cp:revision>228</cp:revision>
  <cp:lastPrinted>2024-08-05T00:47:45Z</cp:lastPrinted>
  <dcterms:created xsi:type="dcterms:W3CDTF">2006-08-16T00:00:00Z</dcterms:created>
  <dcterms:modified xsi:type="dcterms:W3CDTF">2024-08-15T10:31:00Z</dcterms:modified>
  <dc:identifier>DAGGMDvspBk</dc:identifier>
</cp:coreProperties>
</file>